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3"/>
    <p:sldId id="257" r:id="rId4"/>
    <p:sldId id="258" r:id="rId5"/>
    <p:sldId id="260" r:id="rId7"/>
    <p:sldId id="262" r:id="rId8"/>
    <p:sldId id="264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谢莹" initials="谢" lastIdx="0" clrIdx="0"/>
  <p:cmAuthor id="0" name="Wen Jing" initials="WJ" lastIdx="1" clrIdx="0"/>
  <p:cmAuthor id="2" name="User" initials="zzy" lastIdx="1" clrIdx="2"/>
  <p:cmAuthor id="3" name="sun yinjian" initials="sy" lastIdx="1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commentAuthors" Target="commentAuthors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6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450975" y="433070"/>
            <a:ext cx="9144000" cy="716915"/>
          </a:xfrm>
        </p:spPr>
        <p:txBody>
          <a:bodyPr/>
          <a:p>
            <a:r>
              <a:rPr lang="zh-CN" altLang="en-US" sz="2800" b="1"/>
              <a:t>伦理审查汇报</a:t>
            </a:r>
            <a:r>
              <a:rPr lang="en-US" altLang="zh-CN" sz="2800" b="1"/>
              <a:t>ppt</a:t>
            </a:r>
            <a:r>
              <a:rPr lang="zh-CN" altLang="en-US" sz="2800" b="1"/>
              <a:t>基本要求</a:t>
            </a:r>
            <a:endParaRPr lang="zh-CN" altLang="en-US" sz="2800" b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10615" y="1867535"/>
            <a:ext cx="10309860" cy="4582795"/>
          </a:xfrm>
        </p:spPr>
        <p:txBody>
          <a:bodyPr/>
          <a:p>
            <a:pPr marL="342900" indent="-342900" algn="l">
              <a:lnSpc>
                <a:spcPct val="130000"/>
              </a:lnSpc>
              <a:buFont typeface="+mj-lt"/>
              <a:buAutoNum type="arabicPeriod"/>
            </a:pPr>
            <a:r>
              <a:rPr lang="zh-CN" altLang="en-US" sz="1600">
                <a:sym typeface="+mn-ea"/>
              </a:rPr>
              <a:t>适用于伦理办通知</a:t>
            </a:r>
            <a:r>
              <a:rPr lang="zh-CN" altLang="en-US" sz="1600" b="1">
                <a:sym typeface="+mn-ea"/>
              </a:rPr>
              <a:t>会议审查</a:t>
            </a:r>
            <a:r>
              <a:rPr lang="zh-CN" altLang="en-US" sz="1600">
                <a:sym typeface="+mn-ea"/>
              </a:rPr>
              <a:t>的项目</a:t>
            </a:r>
            <a:endParaRPr lang="zh-CN" altLang="en-US" sz="1600">
              <a:sym typeface="+mn-ea"/>
            </a:endParaRPr>
          </a:p>
          <a:p>
            <a:pPr marL="342900" indent="-342900" algn="l">
              <a:lnSpc>
                <a:spcPct val="130000"/>
              </a:lnSpc>
              <a:buFont typeface="+mj-lt"/>
              <a:buAutoNum type="arabicPeriod"/>
            </a:pPr>
            <a:r>
              <a:rPr lang="en-US" altLang="zh-CN" sz="1600">
                <a:solidFill>
                  <a:srgbClr val="C00000"/>
                </a:solidFill>
              </a:rPr>
              <a:t>ppt</a:t>
            </a:r>
            <a:r>
              <a:rPr lang="zh-CN" altLang="en-US" sz="1600">
                <a:solidFill>
                  <a:srgbClr val="C00000"/>
                </a:solidFill>
              </a:rPr>
              <a:t>模版和每页格式不作要求</a:t>
            </a:r>
            <a:r>
              <a:rPr lang="zh-CN" altLang="en-US" sz="1600"/>
              <a:t>，使用公司模版，</a:t>
            </a:r>
            <a:r>
              <a:rPr lang="zh-CN" altLang="en-US" sz="1600" u="sng"/>
              <a:t>仅对</a:t>
            </a:r>
            <a:r>
              <a:rPr lang="zh-CN" altLang="en-US" sz="1600" u="sng">
                <a:solidFill>
                  <a:srgbClr val="C00000"/>
                </a:solidFill>
              </a:rPr>
              <a:t>汇报内容</a:t>
            </a:r>
            <a:r>
              <a:rPr lang="zh-CN" altLang="en-US" sz="1600" u="sng"/>
              <a:t>要求</a:t>
            </a:r>
            <a:endParaRPr lang="zh-CN" altLang="en-US" sz="1600"/>
          </a:p>
          <a:p>
            <a:pPr marL="342900" indent="-342900" algn="l">
              <a:lnSpc>
                <a:spcPct val="130000"/>
              </a:lnSpc>
              <a:buFont typeface="+mj-lt"/>
              <a:buAutoNum type="arabicPeriod"/>
            </a:pPr>
            <a:r>
              <a:rPr lang="zh-CN" altLang="en-US" sz="1600"/>
              <a:t>汇报时间控制在</a:t>
            </a:r>
            <a:r>
              <a:rPr lang="en-US" altLang="zh-CN" sz="1600"/>
              <a:t>10</a:t>
            </a:r>
            <a:r>
              <a:rPr lang="zh-CN" altLang="en-US" sz="1600"/>
              <a:t>分钟内</a:t>
            </a:r>
            <a:endParaRPr lang="zh-CN" altLang="en-US" sz="1600"/>
          </a:p>
          <a:p>
            <a:pPr marL="342900" indent="-342900" algn="l">
              <a:lnSpc>
                <a:spcPct val="130000"/>
              </a:lnSpc>
              <a:buFont typeface="+mj-lt"/>
              <a:buAutoNum type="arabicPeriod"/>
            </a:pPr>
            <a:r>
              <a:rPr lang="zh-CN" altLang="en-US" sz="1600"/>
              <a:t>报告重点：</a:t>
            </a:r>
            <a:endParaRPr lang="zh-CN" altLang="en-US" sz="1600"/>
          </a:p>
          <a:p>
            <a:pPr algn="l">
              <a:lnSpc>
                <a:spcPct val="130000"/>
              </a:lnSpc>
              <a:buFont typeface="+mj-lt"/>
            </a:pPr>
            <a:r>
              <a:rPr lang="zh-CN" altLang="en-US" sz="1600">
                <a:sym typeface="+mn-ea"/>
              </a:rPr>
              <a:t>（</a:t>
            </a:r>
            <a:r>
              <a:rPr lang="en-US" altLang="zh-CN" sz="1600">
                <a:sym typeface="+mn-ea"/>
              </a:rPr>
              <a:t>1</a:t>
            </a:r>
            <a:r>
              <a:rPr lang="zh-CN" altLang="en-US" sz="1600">
                <a:sym typeface="+mn-ea"/>
              </a:rPr>
              <a:t>）试验中涉及的有关伦理问题，如：</a:t>
            </a:r>
            <a:endParaRPr lang="zh-CN" altLang="en-US" sz="1600"/>
          </a:p>
          <a:p>
            <a:pPr algn="l">
              <a:lnSpc>
                <a:spcPct val="130000"/>
              </a:lnSpc>
              <a:buFont typeface="+mj-lt"/>
            </a:pPr>
            <a:r>
              <a:rPr lang="en-US" altLang="zh-CN" sz="1600">
                <a:sym typeface="+mn-ea"/>
              </a:rPr>
              <a:t>           </a:t>
            </a:r>
            <a:r>
              <a:rPr lang="zh-CN" altLang="en-US" sz="1600">
                <a:sym typeface="+mn-ea"/>
              </a:rPr>
              <a:t>①参加试验的风险与受益</a:t>
            </a:r>
            <a:endParaRPr lang="zh-CN" altLang="en-US" sz="1600"/>
          </a:p>
          <a:p>
            <a:pPr algn="l">
              <a:lnSpc>
                <a:spcPct val="130000"/>
              </a:lnSpc>
              <a:buFont typeface="+mj-lt"/>
            </a:pPr>
            <a:r>
              <a:rPr lang="en-US" altLang="zh-CN" sz="1600">
                <a:sym typeface="+mn-ea"/>
              </a:rPr>
              <a:t>           </a:t>
            </a:r>
            <a:r>
              <a:rPr lang="zh-CN" altLang="en-US" sz="1600">
                <a:sym typeface="+mn-ea"/>
              </a:rPr>
              <a:t>②是否提供补偿及如何提供，包括但不限于医疗保健的费用及使用</a:t>
            </a:r>
            <a:endParaRPr lang="zh-CN" altLang="en-US" sz="1600"/>
          </a:p>
          <a:p>
            <a:pPr algn="l">
              <a:lnSpc>
                <a:spcPct val="130000"/>
              </a:lnSpc>
              <a:buFont typeface="+mj-lt"/>
            </a:pPr>
            <a:r>
              <a:rPr lang="zh-CN" altLang="en-US" sz="1600">
                <a:sym typeface="+mn-ea"/>
              </a:rPr>
              <a:t>（</a:t>
            </a:r>
            <a:r>
              <a:rPr lang="en-US" altLang="zh-CN" sz="1600">
                <a:sym typeface="+mn-ea"/>
              </a:rPr>
              <a:t>2</a:t>
            </a:r>
            <a:r>
              <a:rPr lang="zh-CN" altLang="en-US" sz="1600">
                <a:sym typeface="+mn-ea"/>
              </a:rPr>
              <a:t>）对于高风险项目，如：安慰剂对照、</a:t>
            </a:r>
            <a:r>
              <a:rPr lang="en-US" altLang="en-US" sz="1600">
                <a:sym typeface="+mn-ea"/>
              </a:rPr>
              <a:t>Ⅰ</a:t>
            </a:r>
            <a:r>
              <a:rPr lang="zh-CN" altLang="en-US" sz="1600">
                <a:sym typeface="+mn-ea"/>
              </a:rPr>
              <a:t>类新药等，可汇报研究者方案讨论会时的有关意见</a:t>
            </a:r>
            <a:endParaRPr lang="zh-CN" altLang="en-US" sz="1600"/>
          </a:p>
          <a:p>
            <a:pPr marL="342900" indent="-342900" algn="l">
              <a:lnSpc>
                <a:spcPct val="130000"/>
              </a:lnSpc>
              <a:buFont typeface="+mj-lt"/>
              <a:buAutoNum type="arabicPeriod" startAt="5"/>
            </a:pPr>
            <a:r>
              <a:rPr lang="zh-CN" altLang="en-US" sz="1600">
                <a:sym typeface="+mn-ea"/>
              </a:rPr>
              <a:t>内容要求清晰可见，简明、详尽，勿使用超链接</a:t>
            </a:r>
            <a:endParaRPr lang="zh-CN" altLang="en-US" sz="1600"/>
          </a:p>
          <a:p>
            <a:pPr algn="l"/>
            <a:endParaRPr lang="zh-CN" altLang="en-US" sz="1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zh-CN" altLang="en-US" sz="4800"/>
              <a:t>项目名称</a:t>
            </a:r>
            <a:endParaRPr lang="zh-CN" altLang="en-US" sz="480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4648835"/>
            <a:ext cx="9144000" cy="1792605"/>
          </a:xfrm>
        </p:spPr>
        <p:txBody>
          <a:bodyPr>
            <a:normAutofit/>
          </a:bodyPr>
          <a:p>
            <a:r>
              <a:rPr lang="en-US" altLang="zh-CN"/>
              <a:t>202x-xx-xx</a:t>
            </a:r>
            <a:endParaRPr lang="en-US" altLang="zh-C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4988560" y="392430"/>
            <a:ext cx="2214880" cy="70675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sz="40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研究摘要</a:t>
            </a:r>
            <a:endParaRPr lang="zh-CN" altLang="en-US" sz="4000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48690" y="2024380"/>
            <a:ext cx="2550160" cy="37846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dist">
              <a:lnSpc>
                <a:spcPct val="150000"/>
              </a:lnSpc>
            </a:pPr>
            <a:r>
              <a:rPr lang="zh-CN" sz="2000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项目名称：</a:t>
            </a:r>
            <a:endParaRPr lang="zh-CN" sz="2000" dirty="0" smtClean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  <a:p>
            <a:pPr algn="dist">
              <a:lnSpc>
                <a:spcPct val="150000"/>
              </a:lnSpc>
            </a:pPr>
            <a:r>
              <a:rPr lang="zh-CN" sz="2000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项目编号：</a:t>
            </a:r>
            <a:endParaRPr lang="zh-CN" sz="2000" dirty="0" smtClean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  <a:p>
            <a:pPr algn="dist">
              <a:lnSpc>
                <a:spcPct val="150000"/>
              </a:lnSpc>
            </a:pPr>
            <a:r>
              <a:rPr lang="zh-CN" sz="2000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主要研究者：</a:t>
            </a:r>
            <a:endParaRPr lang="zh-CN" sz="2000" dirty="0" smtClean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  <a:p>
            <a:pPr algn="dist">
              <a:lnSpc>
                <a:spcPct val="150000"/>
              </a:lnSpc>
            </a:pPr>
            <a:r>
              <a:rPr lang="zh-CN" sz="20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申办方：</a:t>
            </a:r>
            <a:endParaRPr lang="zh-CN" sz="2000" dirty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  <a:p>
            <a:pPr algn="dist">
              <a:lnSpc>
                <a:spcPct val="150000"/>
              </a:lnSpc>
            </a:pPr>
            <a:r>
              <a:rPr lang="zh-CN" sz="2000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组长</a:t>
            </a:r>
            <a:r>
              <a:rPr lang="zh-CN" sz="2000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单位：</a:t>
            </a:r>
            <a:endParaRPr lang="zh-CN" sz="2000" dirty="0" smtClean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  <a:p>
            <a:pPr algn="dist">
              <a:lnSpc>
                <a:spcPct val="150000"/>
              </a:lnSpc>
            </a:pPr>
            <a:r>
              <a:rPr lang="zh-CN" sz="2000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目前本中心进展：</a:t>
            </a:r>
            <a:endParaRPr lang="zh-CN" sz="2000" dirty="0" smtClean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  <a:p>
            <a:pPr algn="dist">
              <a:lnSpc>
                <a:spcPct val="150000"/>
              </a:lnSpc>
            </a:pPr>
            <a:r>
              <a:rPr lang="zh-CN" sz="2000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修正案已获组长批件</a:t>
            </a:r>
            <a:r>
              <a:rPr lang="en-US" altLang="zh-CN" sz="2000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:</a:t>
            </a:r>
            <a:endParaRPr lang="zh-CN" sz="2000" dirty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  <a:p>
            <a:pPr algn="dist">
              <a:lnSpc>
                <a:spcPct val="150000"/>
              </a:lnSpc>
            </a:pPr>
            <a:endParaRPr lang="zh-CN" sz="2000" dirty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952875" y="1998345"/>
            <a:ext cx="7164705" cy="3322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50000"/>
              </a:lnSpc>
            </a:pPr>
            <a:r>
              <a:rPr lang="en-US" altLang="zh-CN" sz="2000" dirty="0" smtClean="0"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XXX</a:t>
            </a:r>
            <a:endParaRPr lang="en-US" altLang="zh-CN" sz="2000" dirty="0" smtClean="0">
              <a:effectLst/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  <a:p>
            <a:pPr algn="l">
              <a:lnSpc>
                <a:spcPct val="150000"/>
              </a:lnSpc>
            </a:pPr>
            <a:r>
              <a:rPr lang="en-US" altLang="zh-CN" sz="2000" dirty="0" smtClean="0"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XXX</a:t>
            </a:r>
            <a:endParaRPr lang="en-US" altLang="zh-CN" sz="2000" dirty="0" smtClean="0">
              <a:effectLst/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  <a:p>
            <a:pPr algn="l">
              <a:lnSpc>
                <a:spcPct val="150000"/>
              </a:lnSpc>
            </a:pPr>
            <a:r>
              <a:rPr lang="en-US" altLang="zh-CN" sz="2000" dirty="0" smtClean="0"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XXX</a:t>
            </a:r>
            <a:r>
              <a:rPr lang="zh-CN" altLang="en-US" sz="2000" dirty="0" smtClean="0"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专业</a:t>
            </a:r>
            <a:r>
              <a:rPr lang="en-US" altLang="zh-CN" sz="2000" dirty="0" smtClean="0"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-xxx</a:t>
            </a:r>
            <a:endParaRPr lang="zh-CN" sz="2000" dirty="0" smtClean="0">
              <a:solidFill>
                <a:schemeClr val="tx1"/>
              </a:solidFill>
              <a:effectLst/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  <a:p>
            <a:pPr algn="l">
              <a:lnSpc>
                <a:spcPct val="150000"/>
              </a:lnSpc>
            </a:pPr>
            <a:r>
              <a:rPr lang="en-US" altLang="zh-CN" sz="2000" dirty="0" smtClean="0"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xxx</a:t>
            </a:r>
            <a:endParaRPr lang="en-US" altLang="zh-CN" sz="2000" dirty="0" smtClean="0">
              <a:effectLst/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  <a:p>
            <a:pPr algn="l">
              <a:lnSpc>
                <a:spcPct val="150000"/>
              </a:lnSpc>
            </a:pPr>
            <a:r>
              <a:rPr lang="en-US" altLang="zh-CN" sz="2000" dirty="0" smtClean="0">
                <a:solidFill>
                  <a:schemeClr val="tx1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XXX</a:t>
            </a:r>
            <a:r>
              <a:rPr lang="zh-CN" sz="2000" dirty="0" smtClean="0">
                <a:solidFill>
                  <a:schemeClr val="tx1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医院</a:t>
            </a:r>
            <a:r>
              <a:rPr lang="en-US" altLang="zh-CN" sz="2000" dirty="0" smtClean="0">
                <a:solidFill>
                  <a:schemeClr val="tx1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/</a:t>
            </a:r>
            <a:r>
              <a:rPr lang="zh-CN" altLang="en-US" sz="2000" dirty="0" smtClean="0">
                <a:solidFill>
                  <a:schemeClr val="tx1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或</a:t>
            </a:r>
            <a:r>
              <a:rPr lang="zh-CN" altLang="en-US" sz="2000" dirty="0" smtClean="0"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单中心</a:t>
            </a:r>
            <a:endParaRPr lang="zh-CN" altLang="en-US" sz="2000" dirty="0" smtClean="0">
              <a:effectLst/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  <a:p>
            <a:pPr algn="l">
              <a:lnSpc>
                <a:spcPct val="150000"/>
              </a:lnSpc>
            </a:pPr>
            <a:r>
              <a:rPr lang="zh-CN" sz="2000" dirty="0" smtClean="0"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计划筛选</a:t>
            </a:r>
            <a:r>
              <a:rPr lang="en-US" altLang="zh-CN" sz="2000" dirty="0" smtClean="0"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XX</a:t>
            </a:r>
            <a:r>
              <a:rPr lang="zh-CN" altLang="en-US" sz="2000" dirty="0" smtClean="0"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例，实际</a:t>
            </a:r>
            <a:r>
              <a:rPr lang="zh-CN" sz="2000" dirty="0" smtClean="0"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筛选</a:t>
            </a:r>
            <a:r>
              <a:rPr lang="en-US" altLang="zh-CN" sz="2000" dirty="0" smtClean="0"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XX</a:t>
            </a:r>
            <a:r>
              <a:rPr lang="zh-CN" altLang="en-US" sz="2000" dirty="0" smtClean="0"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例，入组</a:t>
            </a:r>
            <a:r>
              <a:rPr lang="en-US" altLang="zh-CN" sz="2000" dirty="0" smtClean="0"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XX</a:t>
            </a:r>
            <a:r>
              <a:rPr lang="zh-CN" altLang="en-US" sz="2000" dirty="0" smtClean="0"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例，完成</a:t>
            </a:r>
            <a:r>
              <a:rPr lang="en-US" altLang="zh-CN" sz="2000" dirty="0" smtClean="0"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XX</a:t>
            </a:r>
            <a:r>
              <a:rPr lang="zh-CN" altLang="en-US" sz="2000" dirty="0" smtClean="0"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例。</a:t>
            </a:r>
            <a:endParaRPr lang="zh-CN" altLang="en-US" sz="2000" dirty="0" smtClean="0">
              <a:effectLst/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  <a:p>
            <a:pPr algn="l">
              <a:lnSpc>
                <a:spcPct val="150000"/>
              </a:lnSpc>
            </a:pPr>
            <a:r>
              <a:rPr lang="zh-CN" sz="2000" dirty="0" smtClean="0"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是</a:t>
            </a:r>
            <a:r>
              <a:rPr lang="en-US" altLang="zh-CN" sz="2000" dirty="0" smtClean="0"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/</a:t>
            </a:r>
            <a:r>
              <a:rPr lang="zh-CN" altLang="en-US" sz="2000" dirty="0" smtClean="0"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否</a:t>
            </a:r>
            <a:r>
              <a:rPr lang="en-US" altLang="zh-CN" sz="2000" dirty="0" smtClean="0"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/</a:t>
            </a:r>
            <a:r>
              <a:rPr lang="zh-CN" altLang="en-US" sz="2000" dirty="0" smtClean="0"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不适用（</a:t>
            </a:r>
            <a:r>
              <a:rPr lang="zh-CN" altLang="en-US" sz="2000" dirty="0" smtClean="0">
                <a:solidFill>
                  <a:srgbClr val="FF0000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否和不适用需注明详情</a:t>
            </a:r>
            <a:r>
              <a:rPr lang="zh-CN" altLang="en-US" sz="2000" dirty="0" smtClean="0"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）</a:t>
            </a:r>
            <a:endParaRPr lang="zh-CN" altLang="en-US" sz="2000" dirty="0" smtClean="0">
              <a:solidFill>
                <a:schemeClr val="tx1"/>
              </a:solidFill>
              <a:effectLst/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950970" y="521335"/>
            <a:ext cx="3738880" cy="70675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sz="40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修正案文件清单</a:t>
            </a:r>
            <a:endParaRPr lang="zh-CN" altLang="en-US" sz="4000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496060" y="1850390"/>
            <a:ext cx="9053830" cy="279336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50000"/>
              </a:lnSpc>
            </a:pPr>
            <a:r>
              <a:rPr lang="zh-CN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提交审查的文件列表</a:t>
            </a:r>
            <a:endParaRPr lang="zh-CN" dirty="0" smtClean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364355" y="778510"/>
            <a:ext cx="2214880" cy="70675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sz="40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修订明细</a:t>
            </a:r>
            <a:endParaRPr lang="zh-CN" altLang="en-US" sz="4000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155700" y="1613535"/>
            <a:ext cx="8632190" cy="7747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sz="2000" dirty="0" smtClean="0"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修订文件、修订前、修订后、修订原因，可参照下表格式列表展示</a:t>
            </a:r>
            <a:endParaRPr lang="zh-CN" sz="2000" dirty="0" smtClean="0">
              <a:effectLst/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 smtClean="0"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zh-CN" dirty="0" smtClean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  <a:p>
            <a:pPr>
              <a:lnSpc>
                <a:spcPct val="150000"/>
              </a:lnSpc>
            </a:pPr>
            <a:endParaRPr lang="en-US" dirty="0" smtClean="0"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741045" y="2444115"/>
          <a:ext cx="10750550" cy="3431540"/>
        </p:xfrm>
        <a:graphic>
          <a:graphicData uri="http://schemas.openxmlformats.org/drawingml/2006/table">
            <a:tbl>
              <a:tblPr firstRow="1" firstCol="1" bandRow="1"/>
              <a:tblGrid>
                <a:gridCol w="1405255"/>
                <a:gridCol w="3733800"/>
                <a:gridCol w="4377055"/>
                <a:gridCol w="1234440"/>
              </a:tblGrid>
              <a:tr h="519430">
                <a:tc>
                  <a:txBody>
                    <a:bodyPr/>
                    <a:p>
                      <a:pPr algn="ctr"/>
                      <a:r>
                        <a:rPr lang="zh-CN" altLang="en-US" sz="1400" b="1" kern="100" dirty="0">
                          <a:effectLst/>
                          <a:latin typeface="Calibri" panose="020F050202020403020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页码（修订后）</a:t>
                      </a:r>
                      <a:r>
                        <a:rPr lang="en-US" altLang="zh-CN" sz="1400" b="1" kern="100" dirty="0">
                          <a:effectLst/>
                          <a:latin typeface="Calibri" panose="020F050202020403020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CN" altLang="en-US" sz="1400" b="1" kern="100" dirty="0">
                          <a:effectLst/>
                          <a:latin typeface="Calibri" panose="020F050202020403020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修订章节</a:t>
                      </a:r>
                      <a:endParaRPr lang="zh-CN" sz="1400" b="1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marL="0" lvl="0" indent="0" algn="ctr">
                        <a:buFont typeface="Wingdings" panose="05000000000000000000" pitchFamily="2" charset="2"/>
                        <a:buNone/>
                      </a:pPr>
                      <a:r>
                        <a:rPr lang="zh-CN" altLang="en-US" sz="1400" b="1" kern="100" dirty="0">
                          <a:effectLst/>
                          <a:latin typeface="Calibri" panose="020F050202020403020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研究方案修改前</a:t>
                      </a:r>
                      <a:endParaRPr lang="zh-CN" altLang="en-US" sz="1400" b="1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marL="0" lvl="0" indent="0" algn="ctr">
                        <a:buFont typeface="Wingdings" panose="05000000000000000000" pitchFamily="2" charset="2"/>
                        <a:buNone/>
                      </a:pPr>
                      <a:r>
                        <a:rPr lang="zh-CN" altLang="en-US" sz="1400" b="1" kern="100" dirty="0">
                          <a:effectLst/>
                          <a:latin typeface="Calibri" panose="020F050202020403020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研究方案修改后</a:t>
                      </a:r>
                      <a:endParaRPr lang="zh-CN" altLang="en-US" sz="1400" b="1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1400" b="1" kern="100" dirty="0">
                          <a:effectLst/>
                          <a:latin typeface="Calibri" panose="020F050202020403020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修订原因</a:t>
                      </a:r>
                      <a:endParaRPr lang="zh-CN" altLang="en-US" sz="1400" b="1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0000">
                <a:tc>
                  <a:txBody>
                    <a:bodyPr/>
                    <a:p>
                      <a:r>
                        <a:rPr lang="zh-CN" alt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endParaRPr lang="zh-CN" altLang="en-US" sz="18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endParaRPr lang="zh-CN" altLang="en-US" sz="105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endParaRPr lang="en-US" altLang="zh-CN" sz="105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endParaRPr lang="zh-CN" altLang="zh-CN" sz="105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endParaRPr lang="zh-CN" sz="1050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just"/>
                      <a:endParaRPr lang="zh-CN" altLang="en-US" sz="105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741045" y="4390390"/>
          <a:ext cx="10750550" cy="1239520"/>
        </p:xfrm>
        <a:graphic>
          <a:graphicData uri="http://schemas.openxmlformats.org/drawingml/2006/table">
            <a:tbl>
              <a:tblPr firstRow="1" firstCol="1" bandRow="1"/>
              <a:tblGrid>
                <a:gridCol w="1405255"/>
                <a:gridCol w="3733800"/>
                <a:gridCol w="4377055"/>
                <a:gridCol w="1234440"/>
              </a:tblGrid>
              <a:tr h="519430">
                <a:tc>
                  <a:txBody>
                    <a:bodyPr/>
                    <a:p>
                      <a:pPr algn="ctr"/>
                      <a:r>
                        <a:rPr lang="zh-CN" altLang="en-US" sz="1400" b="1" kern="100" dirty="0">
                          <a:effectLst/>
                          <a:latin typeface="Calibri" panose="020F050202020403020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页码（修订后）</a:t>
                      </a:r>
                      <a:r>
                        <a:rPr lang="en-US" altLang="zh-CN" sz="1400" b="1" kern="100" dirty="0">
                          <a:effectLst/>
                          <a:latin typeface="Calibri" panose="020F050202020403020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CN" altLang="en-US" sz="1400" b="1" kern="100" dirty="0">
                          <a:effectLst/>
                          <a:latin typeface="Calibri" panose="020F050202020403020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修订章节</a:t>
                      </a:r>
                      <a:endParaRPr lang="zh-CN" sz="1400" b="1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marL="0" lvl="0" indent="0" algn="ctr">
                        <a:buFont typeface="Wingdings" panose="05000000000000000000" pitchFamily="2" charset="2"/>
                        <a:buNone/>
                      </a:pPr>
                      <a:r>
                        <a:rPr lang="zh-CN" altLang="en-US" sz="1400" b="1" kern="100" dirty="0">
                          <a:effectLst/>
                          <a:latin typeface="Calibri" panose="020F050202020403020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知情同意修改前</a:t>
                      </a:r>
                      <a:endParaRPr lang="zh-CN" altLang="en-US" sz="1400" b="1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marL="0" lvl="0" indent="0" algn="ctr">
                        <a:buFont typeface="Wingdings" panose="05000000000000000000" pitchFamily="2" charset="2"/>
                        <a:buNone/>
                      </a:pPr>
                      <a:r>
                        <a:rPr lang="zh-CN" altLang="en-US" sz="1400" b="1" kern="100" dirty="0">
                          <a:effectLst/>
                          <a:latin typeface="Calibri" panose="020F050202020403020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知情同意修改后</a:t>
                      </a:r>
                      <a:endParaRPr lang="zh-CN" altLang="en-US" sz="1400" b="1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ctr"/>
                      <a:r>
                        <a:rPr lang="zh-CN" altLang="en-US" sz="1400" b="1" kern="100" dirty="0">
                          <a:effectLst/>
                          <a:latin typeface="Calibri" panose="020F050202020403020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修订原因</a:t>
                      </a:r>
                      <a:endParaRPr lang="zh-CN" altLang="en-US" sz="1400" b="1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0000">
                <a:tc>
                  <a:txBody>
                    <a:bodyPr/>
                    <a:p>
                      <a:r>
                        <a:rPr lang="zh-CN" alt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endParaRPr lang="zh-CN" altLang="en-US" sz="18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endParaRPr lang="zh-CN" altLang="en-US" sz="105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endParaRPr lang="en-US" altLang="zh-CN" sz="105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endParaRPr lang="zh-CN" altLang="zh-CN" sz="105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endParaRPr lang="zh-CN" sz="1050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just"/>
                      <a:endParaRPr lang="zh-CN" altLang="en-US" sz="105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custDataLst>
      <p:tags r:id="rId2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886835" y="576580"/>
            <a:ext cx="4754880" cy="11372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ctr"/>
            <a:r>
              <a:rPr lang="zh-CN" sz="40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修正案对研究的影响</a:t>
            </a:r>
            <a:endParaRPr lang="zh-CN" sz="4000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  <a:p>
            <a:pPr algn="ctr"/>
            <a:r>
              <a:rPr lang="zh-CN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（包括但不限于以下内容）</a:t>
            </a:r>
            <a:endParaRPr lang="zh-CN" altLang="en-US" sz="2800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514475" y="3688080"/>
            <a:ext cx="8391525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>
              <a:lnSpc>
                <a:spcPct val="150000"/>
              </a:lnSpc>
              <a:buNone/>
            </a:pPr>
            <a:endParaRPr lang="en-US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indent="0">
              <a:lnSpc>
                <a:spcPct val="150000"/>
              </a:lnSpc>
              <a:buNone/>
            </a:pPr>
            <a:endParaRPr lang="en-US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>
              <a:lnSpc>
                <a:spcPct val="150000"/>
              </a:lnSpc>
              <a:buNone/>
            </a:pPr>
            <a:r>
              <a:rPr 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endParaRPr lang="en-US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>
              <a:lnSpc>
                <a:spcPct val="150000"/>
              </a:lnSpc>
              <a:buNone/>
            </a:pPr>
            <a:endParaRPr lang="en-US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6" name="表格 5"/>
          <p:cNvGraphicFramePr/>
          <p:nvPr>
            <p:custDataLst>
              <p:tags r:id="rId1"/>
            </p:custDataLst>
          </p:nvPr>
        </p:nvGraphicFramePr>
        <p:xfrm>
          <a:off x="1117600" y="2590800"/>
          <a:ext cx="9957435" cy="3449320"/>
        </p:xfrm>
        <a:graphic>
          <a:graphicData uri="http://schemas.openxmlformats.org/drawingml/2006/table">
            <a:tbl>
              <a:tblPr/>
              <a:tblGrid>
                <a:gridCol w="7494905"/>
                <a:gridCol w="2462530"/>
              </a:tblGrid>
              <a:tr h="492760">
                <a:tc>
                  <a:txBody>
                    <a:bodyPr/>
                    <a:p>
                      <a:pPr marL="0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>
                          <a:latin typeface="黑体" panose="02010609060101010101" charset="-122"/>
                          <a:ea typeface="黑体" panose="02010609060101010101" charset="-122"/>
                        </a:rPr>
                        <a:t>方案修正是否影响研究的风险：</a:t>
                      </a:r>
                      <a:endParaRPr lang="zh-CN" sz="1200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>
                          <a:latin typeface="黑体" panose="02010609060101010101" charset="-122"/>
                          <a:ea typeface="黑体" panose="02010609060101010101" charset="-122"/>
                        </a:rPr>
                        <a:t>□</a:t>
                      </a:r>
                      <a:r>
                        <a:rPr lang="zh-CN" altLang="en-US" sz="1200">
                          <a:latin typeface="黑体" panose="02010609060101010101" charset="-122"/>
                          <a:ea typeface="黑体" panose="02010609060101010101" charset="-122"/>
                        </a:rPr>
                        <a:t>是  </a:t>
                      </a:r>
                      <a:r>
                        <a:rPr lang="en-US" altLang="zh-CN" sz="1200">
                          <a:latin typeface="黑体" panose="02010609060101010101" charset="-122"/>
                          <a:ea typeface="黑体" panose="02010609060101010101" charset="-122"/>
                        </a:rPr>
                        <a:t>□</a:t>
                      </a:r>
                      <a:r>
                        <a:rPr lang="zh-CN" altLang="en-US" sz="1200">
                          <a:latin typeface="黑体" panose="02010609060101010101" charset="-122"/>
                          <a:ea typeface="黑体" panose="02010609060101010101" charset="-122"/>
                        </a:rPr>
                        <a:t>否  </a:t>
                      </a:r>
                      <a:r>
                        <a:rPr lang="en-US" altLang="zh-CN" sz="1200">
                          <a:latin typeface="黑体" panose="02010609060101010101" charset="-122"/>
                          <a:ea typeface="黑体" panose="02010609060101010101" charset="-122"/>
                        </a:rPr>
                        <a:t>□</a:t>
                      </a:r>
                      <a:r>
                        <a:rPr lang="zh-CN" altLang="en-US" sz="1200">
                          <a:latin typeface="黑体" panose="02010609060101010101" charset="-122"/>
                          <a:ea typeface="黑体" panose="02010609060101010101" charset="-122"/>
                        </a:rPr>
                        <a:t>不适用</a:t>
                      </a:r>
                      <a:endParaRPr lang="zh-CN" altLang="en-US" sz="1200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ysDash"/>
                    </a:lnR>
                    <a:lnT w="12700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2760">
                <a:tc>
                  <a:txBody>
                    <a:bodyPr/>
                    <a:p>
                      <a:pPr marL="0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>
                          <a:latin typeface="黑体" panose="02010609060101010101" charset="-122"/>
                          <a:ea typeface="黑体" panose="02010609060101010101" charset="-122"/>
                        </a:rPr>
                        <a:t>方案修正是否影响研究参与者</a:t>
                      </a:r>
                      <a:r>
                        <a:rPr lang="zh-CN" sz="1200">
                          <a:latin typeface="黑体" panose="02010609060101010101" charset="-122"/>
                          <a:ea typeface="黑体" panose="02010609060101010101" charset="-122"/>
                        </a:rPr>
                        <a:t>的受益：</a:t>
                      </a:r>
                      <a:endParaRPr lang="zh-CN" sz="1200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l">
                        <a:buClrTx/>
                        <a:buSzTx/>
                        <a:buFontTx/>
                      </a:pPr>
                      <a:r>
                        <a:rPr lang="en-US" altLang="zh-CN" sz="1200">
                          <a:latin typeface="黑体" panose="02010609060101010101" charset="-122"/>
                          <a:ea typeface="黑体" panose="02010609060101010101" charset="-122"/>
                        </a:rPr>
                        <a:t>□是  □否  □不适用</a:t>
                      </a:r>
                      <a:endParaRPr lang="en-US" altLang="zh-CN" sz="1200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ysDash"/>
                    </a:lnR>
                    <a:lnT w="12700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2760">
                <a:tc>
                  <a:txBody>
                    <a:bodyPr/>
                    <a:p>
                      <a:pPr marL="0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>
                          <a:latin typeface="黑体" panose="02010609060101010101" charset="-122"/>
                          <a:ea typeface="黑体" panose="02010609060101010101" charset="-122"/>
                        </a:rPr>
                        <a:t>方案修正是否增加研究参与者</a:t>
                      </a:r>
                      <a:r>
                        <a:rPr lang="zh-CN" sz="1200">
                          <a:latin typeface="黑体" panose="02010609060101010101" charset="-122"/>
                          <a:ea typeface="黑体" panose="02010609060101010101" charset="-122"/>
                        </a:rPr>
                        <a:t>参加研究的持续时间或花费：</a:t>
                      </a:r>
                      <a:endParaRPr lang="zh-CN" sz="1200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l">
                        <a:buClrTx/>
                        <a:buSzTx/>
                        <a:buFontTx/>
                      </a:pPr>
                      <a:r>
                        <a:rPr lang="en-US" altLang="zh-CN" sz="1200">
                          <a:latin typeface="黑体" panose="02010609060101010101" charset="-122"/>
                          <a:ea typeface="黑体" panose="02010609060101010101" charset="-122"/>
                        </a:rPr>
                        <a:t>□是  □否  □不适用</a:t>
                      </a:r>
                      <a:endParaRPr lang="en-US" altLang="zh-CN" sz="1200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ysDash"/>
                    </a:lnR>
                    <a:lnT w="12700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2760">
                <a:tc>
                  <a:txBody>
                    <a:bodyPr/>
                    <a:p>
                      <a:pPr marL="0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>
                          <a:latin typeface="黑体" panose="02010609060101010101" charset="-122"/>
                          <a:ea typeface="黑体" panose="02010609060101010101" charset="-122"/>
                        </a:rPr>
                        <a:t>如果研究已经开始</a:t>
                      </a:r>
                      <a:r>
                        <a:rPr lang="en-US" altLang="zh-CN" sz="1200">
                          <a:latin typeface="黑体" panose="02010609060101010101" charset="-122"/>
                          <a:ea typeface="黑体" panose="02010609060101010101" charset="-122"/>
                        </a:rPr>
                        <a:t>,</a:t>
                      </a:r>
                      <a:r>
                        <a:rPr lang="zh-CN" altLang="en-US" sz="1200">
                          <a:latin typeface="黑体" panose="02010609060101010101" charset="-122"/>
                          <a:ea typeface="黑体" panose="02010609060101010101" charset="-122"/>
                        </a:rPr>
                        <a:t>方案修正是否对已经纳入的</a:t>
                      </a:r>
                      <a:r>
                        <a:rPr lang="zh-CN" sz="1200">
                          <a:latin typeface="黑体" panose="02010609060101010101" charset="-122"/>
                          <a:ea typeface="黑体" panose="02010609060101010101" charset="-122"/>
                        </a:rPr>
                        <a:t>研究参与者</a:t>
                      </a:r>
                      <a:r>
                        <a:rPr lang="zh-CN" sz="1200">
                          <a:latin typeface="黑体" panose="02010609060101010101" charset="-122"/>
                          <a:ea typeface="黑体" panose="02010609060101010101" charset="-122"/>
                        </a:rPr>
                        <a:t>造成影响</a:t>
                      </a:r>
                      <a:endParaRPr lang="zh-CN" sz="1200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l">
                        <a:buClrTx/>
                        <a:buSzTx/>
                        <a:buFontTx/>
                      </a:pPr>
                      <a:r>
                        <a:rPr lang="en-US" altLang="zh-CN" sz="1200">
                          <a:latin typeface="黑体" panose="02010609060101010101" charset="-122"/>
                          <a:ea typeface="黑体" panose="02010609060101010101" charset="-122"/>
                        </a:rPr>
                        <a:t>□是  □否  □不适用</a:t>
                      </a:r>
                      <a:endParaRPr lang="en-US" altLang="zh-CN" sz="1200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ysDash"/>
                    </a:lnR>
                    <a:lnT w="12700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2760">
                <a:tc>
                  <a:txBody>
                    <a:bodyPr/>
                    <a:p>
                      <a:pPr marL="0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>
                          <a:latin typeface="黑体" panose="02010609060101010101" charset="-122"/>
                          <a:ea typeface="黑体" panose="02010609060101010101" charset="-122"/>
                        </a:rPr>
                        <a:t>为了避免对研究参与者造成紧急伤害，在提交伦理委员会审查批准前对方案进行了修改并实施是否</a:t>
                      </a:r>
                      <a:r>
                        <a:rPr lang="zh-CN" sz="1200">
                          <a:latin typeface="黑体" panose="02010609060101010101" charset="-122"/>
                          <a:ea typeface="黑体" panose="02010609060101010101" charset="-122"/>
                        </a:rPr>
                        <a:t>合理</a:t>
                      </a:r>
                      <a:endParaRPr lang="zh-CN" sz="1200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l">
                        <a:buClrTx/>
                        <a:buSzTx/>
                        <a:buFontTx/>
                      </a:pPr>
                      <a:r>
                        <a:rPr lang="en-US" altLang="zh-CN" sz="1200">
                          <a:latin typeface="黑体" panose="02010609060101010101" charset="-122"/>
                          <a:ea typeface="黑体" panose="02010609060101010101" charset="-122"/>
                        </a:rPr>
                        <a:t>□是  □否  □不适用</a:t>
                      </a:r>
                      <a:endParaRPr lang="en-US" altLang="zh-CN" sz="1200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ysDash"/>
                    </a:lnR>
                    <a:lnT w="12700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2760">
                <a:tc>
                  <a:txBody>
                    <a:bodyPr/>
                    <a:p>
                      <a:pPr marL="0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>
                          <a:latin typeface="黑体" panose="02010609060101010101" charset="-122"/>
                          <a:ea typeface="黑体" panose="02010609060101010101" charset="-122"/>
                        </a:rPr>
                        <a:t>修正的知情同意书是否符合完全告知、充分理解、自主选择的原则</a:t>
                      </a:r>
                      <a:endParaRPr lang="zh-CN" sz="1200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ysDash"/>
                    </a:lnR>
                    <a:lnT w="12700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US" altLang="zh-CN" sz="1200">
                          <a:latin typeface="黑体" panose="02010609060101010101" charset="-122"/>
                          <a:ea typeface="黑体" panose="02010609060101010101" charset="-122"/>
                        </a:rPr>
                        <a:t>□</a:t>
                      </a:r>
                      <a:r>
                        <a:rPr lang="zh-CN" altLang="en-US" sz="1200">
                          <a:latin typeface="黑体" panose="02010609060101010101" charset="-122"/>
                          <a:ea typeface="黑体" panose="02010609060101010101" charset="-122"/>
                        </a:rPr>
                        <a:t>是  </a:t>
                      </a:r>
                      <a:r>
                        <a:rPr lang="en-US" altLang="zh-CN" sz="1200">
                          <a:latin typeface="黑体" panose="02010609060101010101" charset="-122"/>
                          <a:ea typeface="黑体" panose="02010609060101010101" charset="-122"/>
                        </a:rPr>
                        <a:t>□</a:t>
                      </a:r>
                      <a:r>
                        <a:rPr lang="zh-CN" altLang="en-US" sz="1200">
                          <a:latin typeface="黑体" panose="02010609060101010101" charset="-122"/>
                          <a:ea typeface="黑体" panose="02010609060101010101" charset="-122"/>
                        </a:rPr>
                        <a:t>否  </a:t>
                      </a:r>
                      <a:r>
                        <a:rPr lang="en-US" altLang="zh-CN" sz="1200">
                          <a:latin typeface="黑体" panose="02010609060101010101" charset="-122"/>
                          <a:ea typeface="黑体" panose="02010609060101010101" charset="-122"/>
                        </a:rPr>
                        <a:t>□</a:t>
                      </a:r>
                      <a:r>
                        <a:rPr lang="zh-CN" altLang="en-US" sz="1200">
                          <a:latin typeface="黑体" panose="02010609060101010101" charset="-122"/>
                          <a:ea typeface="黑体" panose="02010609060101010101" charset="-122"/>
                        </a:rPr>
                        <a:t>不适用</a:t>
                      </a:r>
                      <a:endParaRPr lang="zh-CN" altLang="en-US" sz="1200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mpd="sng">
                      <a:solidFill>
                        <a:schemeClr val="tx1"/>
                      </a:solidFill>
                      <a:prstDash val="sysDash"/>
                    </a:lnL>
                    <a:lnR w="12700" cmpd="sng">
                      <a:solidFill>
                        <a:schemeClr val="tx1"/>
                      </a:solidFill>
                      <a:prstDash val="sysDash"/>
                    </a:lnR>
                    <a:lnT w="12700" cap="flat" cmpd="sng">
                      <a:solidFill>
                        <a:schemeClr val="tx1"/>
                      </a:solidFill>
                      <a:prstDash val="sysDash"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ysDash"/>
                    </a:lnB>
                    <a:noFill/>
                  </a:tcPr>
                </a:tc>
              </a:tr>
              <a:tr h="492760">
                <a:tc>
                  <a:txBody>
                    <a:bodyPr/>
                    <a:p>
                      <a:pPr marL="0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>
                          <a:latin typeface="黑体" panose="02010609060101010101" charset="-122"/>
                          <a:ea typeface="黑体" panose="02010609060101010101" charset="-122"/>
                        </a:rPr>
                        <a:t>在研受试者是否需要重新获取知情同意</a:t>
                      </a:r>
                      <a:endParaRPr lang="zh-CN" sz="1200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mpd="sng">
                      <a:solidFill>
                        <a:schemeClr val="tx1"/>
                      </a:solidFill>
                      <a:prstDash val="sysDash"/>
                    </a:lnL>
                    <a:lnR w="12700" cmpd="sng">
                      <a:solidFill>
                        <a:schemeClr val="tx1"/>
                      </a:solidFill>
                      <a:prstDash val="sysDash"/>
                    </a:lnR>
                    <a:lnT w="12700" cmpd="sng">
                      <a:solidFill>
                        <a:schemeClr val="tx1"/>
                      </a:solidFill>
                      <a:prstDash val="sysDash"/>
                    </a:lnT>
                    <a:lnB w="12700" cmpd="sng">
                      <a:solidFill>
                        <a:schemeClr val="tx1"/>
                      </a:solidFill>
                      <a:prstDash val="sysDash"/>
                    </a:lnB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>
                          <a:latin typeface="黑体" panose="02010609060101010101" charset="-122"/>
                          <a:ea typeface="黑体" panose="02010609060101010101" charset="-122"/>
                        </a:rPr>
                        <a:t>□</a:t>
                      </a:r>
                      <a:r>
                        <a:rPr lang="zh-CN" altLang="en-US" sz="1200">
                          <a:latin typeface="黑体" panose="02010609060101010101" charset="-122"/>
                          <a:ea typeface="黑体" panose="02010609060101010101" charset="-122"/>
                        </a:rPr>
                        <a:t>是  </a:t>
                      </a:r>
                      <a:r>
                        <a:rPr lang="en-US" altLang="zh-CN" sz="1200">
                          <a:latin typeface="黑体" panose="02010609060101010101" charset="-122"/>
                          <a:ea typeface="黑体" panose="02010609060101010101" charset="-122"/>
                        </a:rPr>
                        <a:t>□</a:t>
                      </a:r>
                      <a:r>
                        <a:rPr lang="zh-CN" altLang="en-US" sz="1200">
                          <a:latin typeface="黑体" panose="02010609060101010101" charset="-122"/>
                          <a:ea typeface="黑体" panose="02010609060101010101" charset="-122"/>
                        </a:rPr>
                        <a:t>否   </a:t>
                      </a:r>
                      <a:r>
                        <a:rPr lang="en-US" altLang="zh-CN" sz="1200">
                          <a:latin typeface="黑体" panose="02010609060101010101" charset="-122"/>
                          <a:ea typeface="黑体" panose="02010609060101010101" charset="-122"/>
                        </a:rPr>
                        <a:t>□</a:t>
                      </a:r>
                      <a:r>
                        <a:rPr lang="zh-CN" altLang="en-US" sz="1200">
                          <a:latin typeface="黑体" panose="02010609060101010101" charset="-122"/>
                          <a:ea typeface="黑体" panose="02010609060101010101" charset="-122"/>
                        </a:rPr>
                        <a:t>不适用</a:t>
                      </a:r>
                      <a:endParaRPr lang="zh-CN" altLang="en-US" sz="1200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mpd="sng">
                      <a:solidFill>
                        <a:schemeClr val="tx1"/>
                      </a:solidFill>
                      <a:prstDash val="sysDash"/>
                    </a:lnL>
                    <a:lnR w="12700" cmpd="sng">
                      <a:solidFill>
                        <a:schemeClr val="tx1"/>
                      </a:solidFill>
                      <a:prstDash val="sysDash"/>
                    </a:lnR>
                    <a:lnT w="12700" cmpd="sng">
                      <a:solidFill>
                        <a:schemeClr val="tx1"/>
                      </a:solidFill>
                      <a:prstDash val="sysDash"/>
                    </a:lnT>
                    <a:lnB w="12700" cmpd="sng">
                      <a:solidFill>
                        <a:schemeClr val="tx1"/>
                      </a:solidFill>
                      <a:prstDash val="sysDash"/>
                    </a:lnB>
                  </a:tcPr>
                </a:tc>
              </a:tr>
            </a:tbl>
          </a:graphicData>
        </a:graphic>
      </p:graphicFrame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SLIDE_MODEL_TYPE" val="cover"/>
</p:tagLst>
</file>

<file path=ppt/tags/tag2.xml><?xml version="1.0" encoding="utf-8"?>
<p:tagLst xmlns:p="http://schemas.openxmlformats.org/presentationml/2006/main">
  <p:tag name="KSO_WM_SLIDE_MODEL_TYPE" val="cover"/>
</p:tagLst>
</file>

<file path=ppt/tags/tag3.xml><?xml version="1.0" encoding="utf-8"?>
<p:tagLst xmlns:p="http://schemas.openxmlformats.org/presentationml/2006/main">
  <p:tag name="TABLE_ENDDRAG_ORIGIN_RECT" val="846*270"/>
  <p:tag name="TABLE_ENDDRAG_RECT" val="58*122*846*270"/>
</p:tagLst>
</file>

<file path=ppt/tags/tag4.xml><?xml version="1.0" encoding="utf-8"?>
<p:tagLst xmlns:p="http://schemas.openxmlformats.org/presentationml/2006/main">
  <p:tag name="KSO_WM_SLIDE_MODEL_TYPE" val="cover"/>
</p:tagLst>
</file>

<file path=ppt/tags/tag5.xml><?xml version="1.0" encoding="utf-8"?>
<p:tagLst xmlns:p="http://schemas.openxmlformats.org/presentationml/2006/main">
  <p:tag name="TABLE_ENDDRAG_ORIGIN_RECT" val="784*271"/>
  <p:tag name="TABLE_ENDDRAG_RECT" val="88*204*784*271"/>
</p:tagLst>
</file>

<file path=ppt/tags/tag6.xml><?xml version="1.0" encoding="utf-8"?>
<p:tagLst xmlns:p="http://schemas.openxmlformats.org/presentationml/2006/main">
  <p:tag name="KSO_WM_SLIDE_MODEL_TYPE" val="cover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754</Words>
  <Application>WPS 演示</Application>
  <PresentationFormat>宽屏</PresentationFormat>
  <Paragraphs>108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5" baseType="lpstr">
      <vt:lpstr>Arial</vt:lpstr>
      <vt:lpstr>宋体</vt:lpstr>
      <vt:lpstr>Wingdings</vt:lpstr>
      <vt:lpstr>微软雅黑</vt:lpstr>
      <vt:lpstr>Times New Roman</vt:lpstr>
      <vt:lpstr>Calibri</vt:lpstr>
      <vt:lpstr>黑体</vt:lpstr>
      <vt:lpstr>Arial Unicode MS</vt:lpstr>
      <vt:lpstr>WPS</vt:lpstr>
      <vt:lpstr>伦理审查汇报ppt基本要求</vt:lpstr>
      <vt:lpstr>项目名称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ZNL</cp:lastModifiedBy>
  <cp:revision>8</cp:revision>
  <dcterms:created xsi:type="dcterms:W3CDTF">2023-08-09T12:44:00Z</dcterms:created>
  <dcterms:modified xsi:type="dcterms:W3CDTF">2025-06-30T06:20:55Z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2052-12.1.0.21541</vt:lpwstr>
  </property>
  <property fmtid="{D5CDD505-2E9C-101B-9397-08002B2CF9AE}" pid="3" name="ICV">
    <vt:lpwstr>23BE2EAF80A940E38125F0D3EC6F5AEF_12</vt:lpwstr>
  </property>
</Properties>
</file>